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 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457200">
              <a:lnSpc>
                <a:spcPct val="100000"/>
              </a:lnSpc>
              <a:buNone/>
              <a:def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457200">
              <a:lnSpc>
                <a:spcPct val="10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FBCD967D-82FD-4C2D-B3DD-A0EB29CE30FB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t with Capti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2880"/>
            <a:ext cx="3007800" cy="116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en-US" sz="2000" b="1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2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en-US" sz="2000" b="1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3575160" y="272880"/>
            <a:ext cx="5111280" cy="585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def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  <a:def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  <a:def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</a:lstStyle>
          <a:p>
            <a:pPr marL="343080" indent="-343080" algn="l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algn="l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algn="l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57200" y="1434960"/>
            <a:ext cx="3007800" cy="4690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indent="0" algn="l" defTabSz="457200">
              <a:lnSpc>
                <a:spcPct val="100000"/>
              </a:lnSpc>
              <a:spcBef>
                <a:spcPts val="281"/>
              </a:spcBef>
              <a:buNone/>
              <a:tabLst>
                <a:tab pos="0" algn="l"/>
              </a:tabLst>
              <a:defRPr lang="en-US" sz="1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spcBef>
                <a:spcPts val="281"/>
              </a:spcBef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1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dt" idx="28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5"/>
          <p:cNvSpPr>
            <a:spLocks noGrp="1"/>
          </p:cNvSpPr>
          <p:nvPr>
            <p:ph type="ftr" idx="29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6"/>
          <p:cNvSpPr>
            <a:spLocks noGrp="1"/>
          </p:cNvSpPr>
          <p:nvPr>
            <p:ph type="sldNum" idx="30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2C1A1A87-F629-4C2D-88CA-A100B47C7CA4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icture with Capti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1792440" y="4800600"/>
            <a:ext cx="5486040" cy="566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en-US" sz="2000" b="1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2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en-US" sz="2000" b="1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1792440" y="61272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algn="l" defTabSz="457200">
              <a:spcBef>
                <a:spcPts val="28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457200">
              <a:spcBef>
                <a:spcPts val="561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457200">
              <a:spcBef>
                <a:spcPts val="479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457200"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457200"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  <a:lvl6pPr lvl="5" algn="l" defTabSz="4572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6pPr>
            <a:lvl7pPr lvl="6" algn="l" defTabSz="4572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7pPr>
          </a:lstStyle>
          <a:p>
            <a:pPr algn="l" defTabSz="457200">
              <a:spcBef>
                <a:spcPts val="28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57200" lvl="1" algn="l" defTabSz="457200">
              <a:spcBef>
                <a:spcPts val="56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14400" lvl="2" algn="l" defTabSz="457200">
              <a:spcBef>
                <a:spcPts val="47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371600" lvl="3" algn="l" defTabSz="457200"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828800" lvl="4" algn="l" defTabSz="457200"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Outline Level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286000" lvl="5" algn="l" defTabSz="4572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Sixth Outline Level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743200" lvl="6" algn="l" defTabSz="4572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Seventh Outline Level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1792440" y="5367240"/>
            <a:ext cx="5486040" cy="804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indent="0" algn="l" defTabSz="457200">
              <a:lnSpc>
                <a:spcPct val="100000"/>
              </a:lnSpc>
              <a:spcBef>
                <a:spcPts val="281"/>
              </a:spcBef>
              <a:buNone/>
              <a:tabLst>
                <a:tab pos="0" algn="l"/>
              </a:tabLst>
              <a:defRPr lang="en-US" sz="1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spcBef>
                <a:spcPts val="281"/>
              </a:spcBef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1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dt" idx="3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PlaceHolder 5"/>
          <p:cNvSpPr>
            <a:spLocks noGrp="1"/>
          </p:cNvSpPr>
          <p:nvPr>
            <p:ph type="ftr" idx="3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6"/>
          <p:cNvSpPr>
            <a:spLocks noGrp="1"/>
          </p:cNvSpPr>
          <p:nvPr>
            <p:ph type="sldNum" idx="3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E0FE3468-D489-4819-A586-ACF0B11851C9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le and Vertical 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457200">
              <a:lnSpc>
                <a:spcPct val="100000"/>
              </a:lnSpc>
              <a:buNone/>
              <a:def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457200">
              <a:lnSpc>
                <a:spcPct val="10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 vert="eaVert">
            <a:noAutofit/>
          </a:bodyPr>
          <a:lstStyle>
            <a:lvl1pPr algn="l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def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  <a:def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  <a:def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</a:lstStyle>
          <a:p>
            <a:pPr marL="343080" indent="-343080" algn="l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algn="l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algn="l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4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ftr" idx="5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9223876C-D446-4C2A-ABE2-F03BA9325CDA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Vertical Title and 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629400" y="274680"/>
            <a:ext cx="2057040" cy="585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 vert="eaVert">
            <a:noAutofit/>
          </a:bodyPr>
          <a:lstStyle>
            <a:lvl1pPr indent="0" algn="ctr" defTabSz="457200">
              <a:lnSpc>
                <a:spcPct val="100000"/>
              </a:lnSpc>
              <a:buNone/>
              <a:def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457200">
              <a:lnSpc>
                <a:spcPct val="10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274680"/>
            <a:ext cx="6019560" cy="5851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 vert="eaVert">
            <a:noAutofit/>
          </a:bodyPr>
          <a:lstStyle>
            <a:lvl1pPr algn="l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def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  <a:def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  <a:def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</a:lstStyle>
          <a:p>
            <a:pPr marL="343080" indent="-343080" algn="l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algn="l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algn="l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dt" idx="7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ftr" idx="8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sldNum" idx="9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3E126B7D-E27F-4157-B1FF-86EE62469696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457200">
              <a:lnSpc>
                <a:spcPct val="100000"/>
              </a:lnSpc>
              <a:buNone/>
              <a:def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457200">
              <a:lnSpc>
                <a:spcPct val="10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  <a:def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  <a:def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  <a:def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</a:lstStyle>
          <a:p>
            <a:pPr marL="343080" indent="-343080" algn="l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algn="l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algn="l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dt" idx="10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ftr" idx="11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sldNum" idx="12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1BA10694-CF28-4255-9E41-6D50975BA716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 Head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722160" y="4406760"/>
            <a:ext cx="7772040" cy="1361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en-US" sz="4000" b="1" u="none" strike="noStrike" cap="all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4000" b="1" u="none" strike="noStrike" cap="all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en-US" sz="4000" b="1" u="none" strike="noStrike" cap="all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722160" y="2906640"/>
            <a:ext cx="7772040" cy="149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457200"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  <a:defRPr lang="en-US" sz="2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</a:pPr>
            <a:r>
              <a:rPr lang="en-US" sz="2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2000" b="0" u="none" strike="noStrike">
              <a:solidFill>
                <a:schemeClr val="dk1">
                  <a:tint val="75000"/>
                </a:schemeClr>
              </a:solidFill>
              <a:effectLst/>
              <a:uFillTx/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dt" idx="13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ftr" idx="14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sldNum" idx="15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DD364818-EA9A-4034-BCF3-4DA2FF6B4DE8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wo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457200">
              <a:lnSpc>
                <a:spcPct val="100000"/>
              </a:lnSpc>
              <a:buNone/>
              <a:def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457200">
              <a:lnSpc>
                <a:spcPct val="10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def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  <a:def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</a:lstStyle>
          <a:p>
            <a:pPr marL="343080" indent="-343080" algn="l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algn="l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algn="l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algn="l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4832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  <a:def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  <a:def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</a:lstStyle>
          <a:p>
            <a:pPr marL="343080" indent="-343080" algn="l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algn="l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algn="l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algn="l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dt" idx="16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ftr" idx="17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6"/>
          <p:cNvSpPr>
            <a:spLocks noGrp="1"/>
          </p:cNvSpPr>
          <p:nvPr>
            <p:ph type="sldNum" idx="18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8153A79F-E047-4565-8C28-496FBC662DA8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is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457200">
              <a:lnSpc>
                <a:spcPct val="100000"/>
              </a:lnSpc>
              <a:buNone/>
              <a:def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457200">
              <a:lnSpc>
                <a:spcPct val="10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457200"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  <a:defRPr lang="en-US" sz="2400" b="1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en-US" sz="2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57200" y="2174760"/>
            <a:ext cx="4039920" cy="3951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pos="0" algn="l"/>
              </a:tabLst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  <a:tabLst>
                <a:tab pos="0" algn="l"/>
              </a:tabLst>
              <a:defRPr lang="en-US" sz="16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  <a:tabLst>
                <a:tab pos="0" algn="l"/>
              </a:tabLst>
              <a:defRPr lang="en-US" sz="16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</a:lstStyle>
          <a:p>
            <a:pPr marL="343080" indent="-343080" algn="l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pos="0" algn="l"/>
              </a:tabLst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algn="l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algn="l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  <a:tabLst>
                <a:tab pos="0" algn="l"/>
              </a:tabLst>
            </a:pPr>
            <a:r>
              <a:rPr lang="en-US" sz="1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en-US" sz="1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algn="l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  <a:tabLst>
                <a:tab pos="0" algn="l"/>
              </a:tabLst>
            </a:pPr>
            <a:r>
              <a:rPr lang="en-US" sz="1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en-US" sz="1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457200"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  <a:defRPr lang="en-US" sz="2400" b="1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en-US" sz="2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4645080" y="2174760"/>
            <a:ext cx="4041360" cy="3951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pos="0" algn="l"/>
              </a:tabLst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  <a:tabLst>
                <a:tab pos="0" algn="l"/>
              </a:tabLst>
              <a:defRPr lang="en-US" sz="16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  <a:tabLst>
                <a:tab pos="0" algn="l"/>
              </a:tabLst>
              <a:defRPr lang="en-US" sz="16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</a:lstStyle>
          <a:p>
            <a:pPr marL="343080" indent="-343080" algn="l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743040" lvl="1" indent="-285840" algn="l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pos="0" algn="l"/>
              </a:tabLst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143000" lvl="2" indent="-228600" algn="l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600200" lvl="3" indent="-228600" algn="l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  <a:tabLst>
                <a:tab pos="0" algn="l"/>
              </a:tabLst>
            </a:pPr>
            <a:r>
              <a:rPr lang="en-US" sz="1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en-US" sz="1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057400" lvl="4" indent="-228600" algn="l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  <a:tabLst>
                <a:tab pos="0" algn="l"/>
              </a:tabLst>
            </a:pPr>
            <a:r>
              <a:rPr lang="en-US" sz="1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en-US" sz="16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dt" idx="19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ftr" idx="20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8"/>
          <p:cNvSpPr>
            <a:spLocks noGrp="1"/>
          </p:cNvSpPr>
          <p:nvPr>
            <p:ph type="sldNum" idx="21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C961F7CA-3F14-4F0C-BF29-67E9B23C746E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457200">
              <a:lnSpc>
                <a:spcPct val="100000"/>
              </a:lnSpc>
              <a:buNone/>
              <a:def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457200">
              <a:lnSpc>
                <a:spcPct val="10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dt" idx="22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ftr" idx="23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sldNum" idx="24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53D66E45-A3CF-409E-BDB5-2DA66B3CA7D2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dt" idx="25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ftr" idx="26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sldNum" idx="27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A0F1FBA1-BD18-4DCA-B9A8-6EA20A06A63C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ctr" defTabSz="457200">
              <a:buNone/>
              <a:def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</a:lstStyle>
          <a:p>
            <a:pPr indent="0" algn="ctr" defTabSz="457200"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the title text format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 defTabSz="457200">
              <a:spcBef>
                <a:spcPts val="641"/>
              </a:spcBef>
              <a:buClr>
                <a:srgbClr val="000000"/>
              </a:buClr>
              <a:buFont typeface="Arial"/>
              <a:buChar char="•"/>
              <a:def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1pPr>
            <a:lvl2pPr lvl="1" algn="l" defTabSz="457200">
              <a:spcBef>
                <a:spcPts val="561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2pPr>
            <a:lvl3pPr lvl="2" algn="l" defTabSz="457200">
              <a:spcBef>
                <a:spcPts val="479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3pPr>
            <a:lvl4pPr lvl="3" algn="l" defTabSz="457200"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4pPr>
            <a:lvl5pPr lvl="4" algn="l" defTabSz="457200"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5pPr>
            <a:lvl6pPr lvl="5" algn="l" defTabSz="4572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6pPr>
            <a:lvl7pPr lvl="6" algn="l" defTabSz="4572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defRPr>
            </a:lvl7pPr>
          </a:lstStyle>
          <a:p>
            <a:pPr marL="343080" indent="-343080" algn="l" defTabSz="457200"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864000" lvl="1" indent="-324000" algn="l" defTabSz="457200">
              <a:spcBef>
                <a:spcPts val="56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  <a:endParaRPr lang="en-US" sz="2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296000" lvl="2" indent="-288000" algn="l" defTabSz="457200">
              <a:spcBef>
                <a:spcPts val="47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728000" lvl="3" indent="-216000" algn="l" defTabSz="457200"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160000" lvl="4" indent="-216000" algn="l" defTabSz="457200"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Outline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592000" lvl="5" indent="-216000" algn="l" defTabSz="4572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Sixth Outline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024000" lvl="6" indent="-216000" algn="l" defTabSz="4572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Seventh Outline Level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1"/>
          <p:cNvSpPr/>
          <p:nvPr/>
        </p:nvSpPr>
        <p:spPr>
          <a:xfrm>
            <a:off x="9265680" y="0"/>
            <a:ext cx="2925720" cy="6857640"/>
          </a:xfrm>
          <a:prstGeom prst="rect">
            <a:avLst/>
          </a:prstGeom>
          <a:solidFill>
            <a:srgbClr val="0F172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2" name="Oval 2"/>
          <p:cNvSpPr/>
          <p:nvPr/>
        </p:nvSpPr>
        <p:spPr>
          <a:xfrm>
            <a:off x="822960" y="2057400"/>
            <a:ext cx="145800" cy="145800"/>
          </a:xfrm>
          <a:prstGeom prst="ellipse">
            <a:avLst/>
          </a:prstGeom>
          <a:solidFill>
            <a:srgbClr val="3B82F6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3" name="TextBox 3"/>
          <p:cNvSpPr/>
          <p:nvPr/>
        </p:nvSpPr>
        <p:spPr>
          <a:xfrm>
            <a:off x="822960" y="2331720"/>
            <a:ext cx="807660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48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Project Aurora</a:t>
            </a:r>
            <a:endParaRPr lang="en-US" sz="4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4" name="TextBox 4"/>
          <p:cNvSpPr/>
          <p:nvPr/>
        </p:nvSpPr>
        <p:spPr>
          <a:xfrm>
            <a:off x="822960" y="3303360"/>
            <a:ext cx="8076600" cy="49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2800" b="0" u="none" strike="noStrike">
                <a:solidFill>
                  <a:srgbClr val="3B82F6"/>
                </a:solidFill>
                <a:effectLst/>
                <a:uFillTx/>
                <a:latin typeface="Calibri"/>
              </a:rPr>
              <a:t>From Unstable Releases to Confident Delivery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5" name="TextBox 5"/>
          <p:cNvSpPr/>
          <p:nvPr/>
        </p:nvSpPr>
        <p:spPr>
          <a:xfrm>
            <a:off x="822960" y="3852000"/>
            <a:ext cx="8076600" cy="109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1800" b="0" u="none" strike="noStrike">
                <a:solidFill>
                  <a:srgbClr val="94A3B8"/>
                </a:solidFill>
                <a:effectLst/>
                <a:uFillTx/>
                <a:latin typeface="Calibri"/>
              </a:rPr>
              <a:t>A small team's journey to measurable release quality improvement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Box 1"/>
          <p:cNvSpPr/>
          <p:nvPr/>
        </p:nvSpPr>
        <p:spPr>
          <a:xfrm>
            <a:off x="822960" y="567000"/>
            <a:ext cx="548604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1400" b="1" u="none" strike="noStrike">
                <a:solidFill>
                  <a:srgbClr val="06D6A0"/>
                </a:solidFill>
                <a:effectLst/>
                <a:uFillTx/>
                <a:latin typeface="Calibri"/>
              </a:rPr>
              <a:t>THE CHALLENGE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7" name="TextBox 2"/>
          <p:cNvSpPr/>
          <p:nvPr/>
        </p:nvSpPr>
        <p:spPr>
          <a:xfrm>
            <a:off x="822960" y="1051560"/>
            <a:ext cx="10545480" cy="91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36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The Problem → A Three-Step Plan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8" name="Rectangle 3"/>
          <p:cNvSpPr/>
          <p:nvPr/>
        </p:nvSpPr>
        <p:spPr>
          <a:xfrm>
            <a:off x="822960" y="2099880"/>
            <a:ext cx="10545480" cy="36360"/>
          </a:xfrm>
          <a:prstGeom prst="rect">
            <a:avLst/>
          </a:prstGeom>
          <a:solidFill>
            <a:srgbClr val="3B82F6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-8280" rIns="90000" bIns="-828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9" name="Rectangle 4"/>
          <p:cNvSpPr/>
          <p:nvPr/>
        </p:nvSpPr>
        <p:spPr>
          <a:xfrm>
            <a:off x="822960" y="2400120"/>
            <a:ext cx="2299680" cy="1799640"/>
          </a:xfrm>
          <a:prstGeom prst="rect">
            <a:avLst/>
          </a:prstGeom>
          <a:solidFill>
            <a:srgbClr val="1E293B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70" name="TextBox 5"/>
          <p:cNvSpPr/>
          <p:nvPr/>
        </p:nvSpPr>
        <p:spPr>
          <a:xfrm>
            <a:off x="960120" y="2499840"/>
            <a:ext cx="1999800" cy="54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2000" b="1" u="none" strike="noStrike">
                <a:solidFill>
                  <a:srgbClr val="EF4444"/>
                </a:solidFill>
                <a:effectLst/>
                <a:uFillTx/>
                <a:latin typeface="Calibri"/>
              </a:rPr>
              <a:t>The Problem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1" name="TextBox 6"/>
          <p:cNvSpPr/>
          <p:nvPr/>
        </p:nvSpPr>
        <p:spPr>
          <a:xfrm>
            <a:off x="960120" y="3120120"/>
            <a:ext cx="1999800" cy="99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1400" b="0" u="none" strike="noStrike">
                <a:solidFill>
                  <a:srgbClr val="94A3B8"/>
                </a:solidFill>
                <a:effectLst/>
                <a:uFillTx/>
                <a:latin typeface="Calibri"/>
              </a:rPr>
              <a:t>40% of releases rolled back; 12+ hours of manual regression; team morale at risk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2" name="Rectangle 7"/>
          <p:cNvSpPr/>
          <p:nvPr/>
        </p:nvSpPr>
        <p:spPr>
          <a:xfrm>
            <a:off x="3399840" y="2400120"/>
            <a:ext cx="2299680" cy="1799640"/>
          </a:xfrm>
          <a:prstGeom prst="rect">
            <a:avLst/>
          </a:prstGeom>
          <a:solidFill>
            <a:srgbClr val="1E293B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73" name="TextBox 8"/>
          <p:cNvSpPr/>
          <p:nvPr/>
        </p:nvSpPr>
        <p:spPr>
          <a:xfrm>
            <a:off x="3537000" y="2499840"/>
            <a:ext cx="1999800" cy="54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2000" b="1" u="none" strike="noStrike">
                <a:solidFill>
                  <a:srgbClr val="3B82F6"/>
                </a:solidFill>
                <a:effectLst/>
                <a:uFillTx/>
                <a:latin typeface="Calibri"/>
              </a:rPr>
              <a:t>Step 1: Automate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4" name="TextBox 9"/>
          <p:cNvSpPr/>
          <p:nvPr/>
        </p:nvSpPr>
        <p:spPr>
          <a:xfrm>
            <a:off x="3537000" y="3120120"/>
            <a:ext cx="1999800" cy="99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1400" b="0" u="none" strike="noStrike">
                <a:solidFill>
                  <a:srgbClr val="94A3B8"/>
                </a:solidFill>
                <a:effectLst/>
                <a:uFillTx/>
                <a:latin typeface="Calibri"/>
              </a:rPr>
              <a:t>CI gate with 200+ synthetic test cases running in under 8 minutes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5" name="Rectangle 10"/>
          <p:cNvSpPr/>
          <p:nvPr/>
        </p:nvSpPr>
        <p:spPr>
          <a:xfrm>
            <a:off x="5977080" y="2400120"/>
            <a:ext cx="2299680" cy="1799640"/>
          </a:xfrm>
          <a:prstGeom prst="rect">
            <a:avLst/>
          </a:prstGeom>
          <a:solidFill>
            <a:srgbClr val="1E293B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76" name="TextBox 11"/>
          <p:cNvSpPr/>
          <p:nvPr/>
        </p:nvSpPr>
        <p:spPr>
          <a:xfrm>
            <a:off x="6113880" y="2499840"/>
            <a:ext cx="1999800" cy="54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2000" b="1" u="none" strike="noStrike">
                <a:solidFill>
                  <a:srgbClr val="3B82F6"/>
                </a:solidFill>
                <a:effectLst/>
                <a:uFillTx/>
                <a:latin typeface="Calibri"/>
              </a:rPr>
              <a:t>Step 2: Measure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7" name="TextBox 12"/>
          <p:cNvSpPr/>
          <p:nvPr/>
        </p:nvSpPr>
        <p:spPr>
          <a:xfrm>
            <a:off x="6113880" y="3120120"/>
            <a:ext cx="1999800" cy="99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1400" b="0" u="none" strike="noStrike">
                <a:solidFill>
                  <a:srgbClr val="94A3B8"/>
                </a:solidFill>
                <a:effectLst/>
                <a:uFillTx/>
                <a:latin typeface="Calibri"/>
              </a:rPr>
              <a:t>Real-time quality dashboard tracking pass rate, coverage, and lead time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8" name="Rectangle 13"/>
          <p:cNvSpPr/>
          <p:nvPr/>
        </p:nvSpPr>
        <p:spPr>
          <a:xfrm>
            <a:off x="8553960" y="2400120"/>
            <a:ext cx="2299680" cy="1799640"/>
          </a:xfrm>
          <a:prstGeom prst="rect">
            <a:avLst/>
          </a:prstGeom>
          <a:solidFill>
            <a:srgbClr val="1E293B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79" name="TextBox 14"/>
          <p:cNvSpPr/>
          <p:nvPr/>
        </p:nvSpPr>
        <p:spPr>
          <a:xfrm>
            <a:off x="8691120" y="2499840"/>
            <a:ext cx="1999800" cy="54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2000" b="1" u="none" strike="noStrike">
                <a:solidFill>
                  <a:srgbClr val="3B82F6"/>
                </a:solidFill>
                <a:effectLst/>
                <a:uFillTx/>
                <a:latin typeface="Calibri"/>
              </a:rPr>
              <a:t>Step 3: Sustain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0" name="TextBox 15"/>
          <p:cNvSpPr/>
          <p:nvPr/>
        </p:nvSpPr>
        <p:spPr>
          <a:xfrm>
            <a:off x="8691120" y="3120120"/>
            <a:ext cx="1999800" cy="99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1400" b="0" u="none" strike="noStrike">
                <a:solidFill>
                  <a:srgbClr val="94A3B8"/>
                </a:solidFill>
                <a:effectLst/>
                <a:uFillTx/>
                <a:latin typeface="Calibri"/>
              </a:rPr>
              <a:t>Blame-free post-release reviews + automated regression triggers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1" name="TextBox 16"/>
          <p:cNvSpPr/>
          <p:nvPr/>
        </p:nvSpPr>
        <p:spPr>
          <a:xfrm>
            <a:off x="822960" y="6400800"/>
            <a:ext cx="548604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1100" b="0" u="none" strike="noStrike">
                <a:solidFill>
                  <a:srgbClr val="94A3B8"/>
                </a:solidFill>
                <a:effectLst/>
                <a:uFillTx/>
                <a:latin typeface="Calibri"/>
              </a:rPr>
              <a:t>Project Aurora — Release Quality Transformation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2" name="TextBox 17"/>
          <p:cNvSpPr/>
          <p:nvPr/>
        </p:nvSpPr>
        <p:spPr>
          <a:xfrm>
            <a:off x="9540000" y="6400800"/>
            <a:ext cx="182844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algn="r" defTabSz="457200">
              <a:lnSpc>
                <a:spcPct val="100000"/>
              </a:lnSpc>
            </a:pPr>
            <a:r>
              <a:rPr lang="en-US" sz="1100" b="0" u="none" strike="noStrike">
                <a:solidFill>
                  <a:srgbClr val="94A3B8"/>
                </a:solidFill>
                <a:effectLst/>
                <a:uFillTx/>
                <a:latin typeface="Calibri"/>
              </a:rPr>
              <a:t>02 / 04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Box 1"/>
          <p:cNvSpPr/>
          <p:nvPr/>
        </p:nvSpPr>
        <p:spPr>
          <a:xfrm>
            <a:off x="822960" y="567000"/>
            <a:ext cx="548604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1400" b="1" u="none" strike="noStrike">
                <a:solidFill>
                  <a:srgbClr val="06D6A0"/>
                </a:solidFill>
                <a:effectLst/>
                <a:uFillTx/>
                <a:latin typeface="Calibri"/>
              </a:rPr>
              <a:t>RESULTS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4" name="TextBox 2"/>
          <p:cNvSpPr/>
          <p:nvPr/>
        </p:nvSpPr>
        <p:spPr>
          <a:xfrm>
            <a:off x="822960" y="1051560"/>
            <a:ext cx="10545480" cy="91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36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Measurable Outcomes After 3 Sprints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5" name="TextBox 4"/>
          <p:cNvSpPr/>
          <p:nvPr/>
        </p:nvSpPr>
        <p:spPr>
          <a:xfrm>
            <a:off x="822960" y="6400800"/>
            <a:ext cx="548604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1100" b="0" u="none" strike="noStrike">
                <a:solidFill>
                  <a:srgbClr val="94A3B8"/>
                </a:solidFill>
                <a:effectLst/>
                <a:uFillTx/>
                <a:latin typeface="Calibri"/>
              </a:rPr>
              <a:t>Project Aurora — Release Quality Transformation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6" name="TextBox 5"/>
          <p:cNvSpPr/>
          <p:nvPr/>
        </p:nvSpPr>
        <p:spPr>
          <a:xfrm>
            <a:off x="9540000" y="6400800"/>
            <a:ext cx="182844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algn="r" defTabSz="457200">
              <a:lnSpc>
                <a:spcPct val="100000"/>
              </a:lnSpc>
            </a:pPr>
            <a:r>
              <a:rPr lang="en-US" sz="1100" b="0" u="none" strike="noStrike">
                <a:solidFill>
                  <a:srgbClr val="94A3B8"/>
                </a:solidFill>
                <a:effectLst/>
                <a:uFillTx/>
                <a:latin typeface="Calibri"/>
              </a:rPr>
              <a:t>03 / 04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7" name="Card1BG"/>
          <p:cNvSpPr/>
          <p:nvPr/>
        </p:nvSpPr>
        <p:spPr>
          <a:xfrm>
            <a:off x="600120" y="2300040"/>
            <a:ext cx="3199680" cy="3799800"/>
          </a:xfrm>
          <a:prstGeom prst="roundRect">
            <a:avLst>
              <a:gd name="adj" fmla="val 16667"/>
            </a:avLst>
          </a:prstGeom>
          <a:solidFill>
            <a:srgbClr val="1A2332"/>
          </a:solidFill>
          <a:ln w="12700">
            <a:solidFill>
              <a:srgbClr val="2D3A4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88" name="Card1Title"/>
          <p:cNvSpPr/>
          <p:nvPr/>
        </p:nvSpPr>
        <p:spPr>
          <a:xfrm>
            <a:off x="799920" y="2499840"/>
            <a:ext cx="2799720" cy="39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16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Release Pass Rate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9" name="Card1Div"/>
          <p:cNvSpPr/>
          <p:nvPr/>
        </p:nvSpPr>
        <p:spPr>
          <a:xfrm>
            <a:off x="900000" y="2949840"/>
            <a:ext cx="2599560" cy="19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800" b="0" u="none" strike="noStrike">
                <a:solidFill>
                  <a:srgbClr val="3B82F6"/>
                </a:solidFill>
                <a:effectLst/>
                <a:uFillTx/>
                <a:latin typeface="Calibri"/>
              </a:rPr>
              <a:t>━━━━━━━━━━━━━━━</a:t>
            </a:r>
            <a:endParaRPr lang="en-US" sz="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0" name="Card1BeforeLabel"/>
          <p:cNvSpPr/>
          <p:nvPr/>
        </p:nvSpPr>
        <p:spPr>
          <a:xfrm>
            <a:off x="799920" y="3200040"/>
            <a:ext cx="2799720" cy="29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1100" b="1" u="none" strike="noStrike">
                <a:solidFill>
                  <a:srgbClr val="EF4444"/>
                </a:solidFill>
                <a:effectLst/>
                <a:uFillTx/>
                <a:latin typeface="Calibri"/>
              </a:rPr>
              <a:t>BEFORE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1" name="Card1BeforeVal"/>
          <p:cNvSpPr/>
          <p:nvPr/>
        </p:nvSpPr>
        <p:spPr>
          <a:xfrm>
            <a:off x="799920" y="3449880"/>
            <a:ext cx="2799720" cy="59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4400" b="1" u="none" strike="noStrike">
                <a:solidFill>
                  <a:srgbClr val="EF4444"/>
                </a:solidFill>
                <a:effectLst/>
                <a:uFillTx/>
                <a:latin typeface="Calibri"/>
              </a:rPr>
              <a:t>62%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2" name="Card1Arrow"/>
          <p:cNvSpPr/>
          <p:nvPr/>
        </p:nvSpPr>
        <p:spPr>
          <a:xfrm>
            <a:off x="799920" y="4050000"/>
            <a:ext cx="2799720" cy="39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2400" b="0" u="none" strike="noStrike">
                <a:solidFill>
                  <a:srgbClr val="3B82F6"/>
                </a:solidFill>
                <a:effectLst/>
                <a:uFillTx/>
                <a:latin typeface="Calibri"/>
              </a:rPr>
              <a:t>▼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3" name="Card1AfterLabel"/>
          <p:cNvSpPr/>
          <p:nvPr/>
        </p:nvSpPr>
        <p:spPr>
          <a:xfrm>
            <a:off x="799920" y="4449960"/>
            <a:ext cx="2799720" cy="29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1100" b="1" u="none" strike="noStrike">
                <a:solidFill>
                  <a:srgbClr val="22C55E"/>
                </a:solidFill>
                <a:effectLst/>
                <a:uFillTx/>
                <a:latin typeface="Calibri"/>
              </a:rPr>
              <a:t>AFTER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4" name="Card1AfterVal"/>
          <p:cNvSpPr/>
          <p:nvPr/>
        </p:nvSpPr>
        <p:spPr>
          <a:xfrm>
            <a:off x="799920" y="4700160"/>
            <a:ext cx="2799720" cy="59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4400" b="1" u="none" strike="noStrike">
                <a:solidFill>
                  <a:srgbClr val="22C55E"/>
                </a:solidFill>
                <a:effectLst/>
                <a:uFillTx/>
                <a:latin typeface="Calibri"/>
              </a:rPr>
              <a:t>96%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5" name="Card1Impr"/>
          <p:cNvSpPr/>
          <p:nvPr/>
        </p:nvSpPr>
        <p:spPr>
          <a:xfrm>
            <a:off x="799920" y="5400000"/>
            <a:ext cx="2799720" cy="34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1800" b="1" u="none" strike="noStrike">
                <a:solidFill>
                  <a:srgbClr val="3B82F6"/>
                </a:solidFill>
                <a:effectLst/>
                <a:uFillTx/>
                <a:latin typeface="Calibri"/>
              </a:rPr>
              <a:t>+34 pp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6" name="Card2BG"/>
          <p:cNvSpPr/>
          <p:nvPr/>
        </p:nvSpPr>
        <p:spPr>
          <a:xfrm>
            <a:off x="4100040" y="2300040"/>
            <a:ext cx="3199680" cy="3799800"/>
          </a:xfrm>
          <a:prstGeom prst="roundRect">
            <a:avLst>
              <a:gd name="adj" fmla="val 16667"/>
            </a:avLst>
          </a:prstGeom>
          <a:solidFill>
            <a:srgbClr val="1A2332"/>
          </a:solidFill>
          <a:ln w="12700">
            <a:solidFill>
              <a:srgbClr val="2D3A4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97" name="Card2Title"/>
          <p:cNvSpPr/>
          <p:nvPr/>
        </p:nvSpPr>
        <p:spPr>
          <a:xfrm>
            <a:off x="4299840" y="2499840"/>
            <a:ext cx="2799720" cy="39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16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Manual Testing Hours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8" name="Card2Div"/>
          <p:cNvSpPr/>
          <p:nvPr/>
        </p:nvSpPr>
        <p:spPr>
          <a:xfrm>
            <a:off x="4399920" y="2949840"/>
            <a:ext cx="2599560" cy="19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800" b="0" u="none" strike="noStrike">
                <a:solidFill>
                  <a:srgbClr val="3B82F6"/>
                </a:solidFill>
                <a:effectLst/>
                <a:uFillTx/>
                <a:latin typeface="Calibri"/>
              </a:rPr>
              <a:t>━━━━━━━━━━━━━━━</a:t>
            </a:r>
            <a:endParaRPr lang="en-US" sz="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9" name="Card2BeforeLabel"/>
          <p:cNvSpPr/>
          <p:nvPr/>
        </p:nvSpPr>
        <p:spPr>
          <a:xfrm>
            <a:off x="4299840" y="3200040"/>
            <a:ext cx="2799720" cy="29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1100" b="1" u="none" strike="noStrike">
                <a:solidFill>
                  <a:srgbClr val="EF4444"/>
                </a:solidFill>
                <a:effectLst/>
                <a:uFillTx/>
                <a:latin typeface="Calibri"/>
              </a:rPr>
              <a:t>BEFORE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0" name="Card2BeforeVal"/>
          <p:cNvSpPr/>
          <p:nvPr/>
        </p:nvSpPr>
        <p:spPr>
          <a:xfrm>
            <a:off x="4299840" y="3449880"/>
            <a:ext cx="2799720" cy="59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4400" b="1" u="none" strike="noStrike">
                <a:solidFill>
                  <a:srgbClr val="EF4444"/>
                </a:solidFill>
                <a:effectLst/>
                <a:uFillTx/>
                <a:latin typeface="Calibri"/>
              </a:rPr>
              <a:t>12 hrs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1" name="Card2Arrow"/>
          <p:cNvSpPr/>
          <p:nvPr/>
        </p:nvSpPr>
        <p:spPr>
          <a:xfrm>
            <a:off x="4299840" y="4050000"/>
            <a:ext cx="2799720" cy="39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2400" b="0" u="none" strike="noStrike">
                <a:solidFill>
                  <a:srgbClr val="3B82F6"/>
                </a:solidFill>
                <a:effectLst/>
                <a:uFillTx/>
                <a:latin typeface="Calibri"/>
              </a:rPr>
              <a:t>▼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2" name="Card2AfterLabel"/>
          <p:cNvSpPr/>
          <p:nvPr/>
        </p:nvSpPr>
        <p:spPr>
          <a:xfrm>
            <a:off x="4299840" y="4449960"/>
            <a:ext cx="2799720" cy="29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1100" b="1" u="none" strike="noStrike">
                <a:solidFill>
                  <a:srgbClr val="22C55E"/>
                </a:solidFill>
                <a:effectLst/>
                <a:uFillTx/>
                <a:latin typeface="Calibri"/>
              </a:rPr>
              <a:t>AFTER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3" name="Card2AfterVal"/>
          <p:cNvSpPr/>
          <p:nvPr/>
        </p:nvSpPr>
        <p:spPr>
          <a:xfrm>
            <a:off x="4299840" y="4700160"/>
            <a:ext cx="2799720" cy="59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4400" b="1" u="none" strike="noStrike">
                <a:solidFill>
                  <a:srgbClr val="22C55E"/>
                </a:solidFill>
                <a:effectLst/>
                <a:uFillTx/>
                <a:latin typeface="Calibri"/>
              </a:rPr>
              <a:t>3 hrs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4" name="Card2Impr"/>
          <p:cNvSpPr/>
          <p:nvPr/>
        </p:nvSpPr>
        <p:spPr>
          <a:xfrm>
            <a:off x="4299840" y="5400000"/>
            <a:ext cx="2799720" cy="34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1800" b="1" u="none" strike="noStrike">
                <a:solidFill>
                  <a:srgbClr val="3B82F6"/>
                </a:solidFill>
                <a:effectLst/>
                <a:uFillTx/>
                <a:latin typeface="Calibri"/>
              </a:rPr>
              <a:t>-75%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5" name="Card3BG"/>
          <p:cNvSpPr/>
          <p:nvPr/>
        </p:nvSpPr>
        <p:spPr>
          <a:xfrm>
            <a:off x="7599960" y="2300040"/>
            <a:ext cx="3199680" cy="3799800"/>
          </a:xfrm>
          <a:prstGeom prst="roundRect">
            <a:avLst>
              <a:gd name="adj" fmla="val 16667"/>
            </a:avLst>
          </a:prstGeom>
          <a:solidFill>
            <a:srgbClr val="1A2332"/>
          </a:solidFill>
          <a:ln w="12700">
            <a:solidFill>
              <a:srgbClr val="2D3A4A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endParaRPr lang="en-US" sz="18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06" name="Card3Title"/>
          <p:cNvSpPr/>
          <p:nvPr/>
        </p:nvSpPr>
        <p:spPr>
          <a:xfrm>
            <a:off x="7800120" y="2499840"/>
            <a:ext cx="2799720" cy="39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16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Rollback Incidents</a:t>
            </a:r>
            <a:endParaRPr lang="en-US" sz="1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7" name="Card3Div"/>
          <p:cNvSpPr/>
          <p:nvPr/>
        </p:nvSpPr>
        <p:spPr>
          <a:xfrm>
            <a:off x="7899840" y="2949840"/>
            <a:ext cx="2599560" cy="19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800" b="0" u="none" strike="noStrike">
                <a:solidFill>
                  <a:srgbClr val="3B82F6"/>
                </a:solidFill>
                <a:effectLst/>
                <a:uFillTx/>
                <a:latin typeface="Calibri"/>
              </a:rPr>
              <a:t>━━━━━━━━━━━━━━━</a:t>
            </a:r>
            <a:endParaRPr lang="en-US" sz="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8" name="Card3BeforeLabel"/>
          <p:cNvSpPr/>
          <p:nvPr/>
        </p:nvSpPr>
        <p:spPr>
          <a:xfrm>
            <a:off x="7800120" y="3200040"/>
            <a:ext cx="2799720" cy="29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1100" b="1" u="none" strike="noStrike">
                <a:solidFill>
                  <a:srgbClr val="EF4444"/>
                </a:solidFill>
                <a:effectLst/>
                <a:uFillTx/>
                <a:latin typeface="Calibri"/>
              </a:rPr>
              <a:t>BEFORE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9" name="Card3BeforeVal"/>
          <p:cNvSpPr/>
          <p:nvPr/>
        </p:nvSpPr>
        <p:spPr>
          <a:xfrm>
            <a:off x="7800120" y="3449880"/>
            <a:ext cx="2799720" cy="59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4400" b="1" u="none" strike="noStrike">
                <a:solidFill>
                  <a:srgbClr val="EF4444"/>
                </a:solidFill>
                <a:effectLst/>
                <a:uFillTx/>
                <a:latin typeface="Calibri"/>
              </a:rPr>
              <a:t>4/mo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0" name="Card3Arrow"/>
          <p:cNvSpPr/>
          <p:nvPr/>
        </p:nvSpPr>
        <p:spPr>
          <a:xfrm>
            <a:off x="7800120" y="4050000"/>
            <a:ext cx="2799720" cy="39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2400" b="0" u="none" strike="noStrike">
                <a:solidFill>
                  <a:srgbClr val="3B82F6"/>
                </a:solidFill>
                <a:effectLst/>
                <a:uFillTx/>
                <a:latin typeface="Calibri"/>
              </a:rPr>
              <a:t>▼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1" name="Card3AfterLabel"/>
          <p:cNvSpPr/>
          <p:nvPr/>
        </p:nvSpPr>
        <p:spPr>
          <a:xfrm>
            <a:off x="7800120" y="4449960"/>
            <a:ext cx="2799720" cy="29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1100" b="1" u="none" strike="noStrike">
                <a:solidFill>
                  <a:srgbClr val="22C55E"/>
                </a:solidFill>
                <a:effectLst/>
                <a:uFillTx/>
                <a:latin typeface="Calibri"/>
              </a:rPr>
              <a:t>AFTER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2" name="Card3AfterVal"/>
          <p:cNvSpPr/>
          <p:nvPr/>
        </p:nvSpPr>
        <p:spPr>
          <a:xfrm>
            <a:off x="7800120" y="4700160"/>
            <a:ext cx="2799720" cy="59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4400" b="1" u="none" strike="noStrike">
                <a:solidFill>
                  <a:srgbClr val="22C55E"/>
                </a:solidFill>
                <a:effectLst/>
                <a:uFillTx/>
                <a:latin typeface="Calibri"/>
              </a:rPr>
              <a:t>0/mo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3" name="Card3Impr"/>
          <p:cNvSpPr/>
          <p:nvPr/>
        </p:nvSpPr>
        <p:spPr>
          <a:xfrm>
            <a:off x="7800120" y="5400000"/>
            <a:ext cx="2799720" cy="34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1800" b="1" u="none" strike="noStrike">
                <a:solidFill>
                  <a:srgbClr val="3B82F6"/>
                </a:solidFill>
                <a:effectLst/>
                <a:uFillTx/>
                <a:latin typeface="Calibri"/>
              </a:rPr>
              <a:t>-100%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Rectangle 1"/>
          <p:cNvSpPr/>
          <p:nvPr/>
        </p:nvSpPr>
        <p:spPr>
          <a:xfrm>
            <a:off x="0" y="0"/>
            <a:ext cx="12191760" cy="6857640"/>
          </a:xfrm>
          <a:prstGeom prst="rect">
            <a:avLst/>
          </a:prstGeom>
          <a:solidFill>
            <a:srgbClr val="0B1220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15" name="Oval 2"/>
          <p:cNvSpPr/>
          <p:nvPr/>
        </p:nvSpPr>
        <p:spPr>
          <a:xfrm>
            <a:off x="822960" y="1783080"/>
            <a:ext cx="145800" cy="145800"/>
          </a:xfrm>
          <a:prstGeom prst="ellipse">
            <a:avLst/>
          </a:prstGeom>
          <a:solidFill>
            <a:srgbClr val="06D6A0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p>
            <a:endParaRPr lang="en-US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16" name="TextBox 3"/>
          <p:cNvSpPr/>
          <p:nvPr/>
        </p:nvSpPr>
        <p:spPr>
          <a:xfrm>
            <a:off x="822960" y="2194560"/>
            <a:ext cx="10545480" cy="119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40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Next Actions — Keep the Momentum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7" name="TextBox 4"/>
          <p:cNvSpPr/>
          <p:nvPr/>
        </p:nvSpPr>
        <p:spPr>
          <a:xfrm>
            <a:off x="822960" y="3600000"/>
            <a:ext cx="1054548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2000" b="0" u="none" strike="noStrike">
                <a:solidFill>
                  <a:srgbClr val="94A3B8"/>
                </a:solidFill>
                <a:effectLst/>
                <a:uFillTx/>
                <a:latin typeface="Calibri"/>
              </a:rPr>
              <a:t>→ Extend synthetic test coverage to edge cases (target: 98% pass rate)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8" name="TextBox 5"/>
          <p:cNvSpPr/>
          <p:nvPr/>
        </p:nvSpPr>
        <p:spPr>
          <a:xfrm>
            <a:off x="822960" y="4100040"/>
            <a:ext cx="1054548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2000" b="0" u="none" strike="noStrike">
                <a:solidFill>
                  <a:srgbClr val="94A3B8"/>
                </a:solidFill>
                <a:effectLst/>
                <a:uFillTx/>
                <a:latin typeface="Calibri"/>
              </a:rPr>
              <a:t>→ Share the Aurora playbook with adjacent teams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9" name="TextBox 6"/>
          <p:cNvSpPr/>
          <p:nvPr/>
        </p:nvSpPr>
        <p:spPr>
          <a:xfrm>
            <a:off x="822960" y="4600080"/>
            <a:ext cx="10545480" cy="4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2000" b="0" u="none" strike="noStrike">
                <a:solidFill>
                  <a:srgbClr val="94A3B8"/>
                </a:solidFill>
                <a:effectLst/>
                <a:uFillTx/>
                <a:latin typeface="Calibri"/>
              </a:rPr>
              <a:t>→ Quarterly retrospective to evolve the quality framework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0" name="TextBox 7"/>
          <p:cNvSpPr/>
          <p:nvPr/>
        </p:nvSpPr>
        <p:spPr>
          <a:xfrm>
            <a:off x="822960" y="5806440"/>
            <a:ext cx="10545480" cy="73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5000" rIns="90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lang="en-US" sz="1400" b="0" u="none" strike="noStrike">
                <a:solidFill>
                  <a:srgbClr val="3B82F6"/>
                </a:solidFill>
                <a:effectLst/>
                <a:uFillTx/>
                <a:latin typeface="Calibri"/>
              </a:rPr>
              <a:t>Project Aurora Team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LibreOffice/26.2.4.2$MacOSX_AARCH64 LibreOffice_project/0229ac93fcf0d7cbc6376066c6f35021cef002dc</Application>
  <AppVersion>15.0000</AppVersion>
  <Words>0</Words>
  <Paragraphs>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2026-07-18T00:00:00Z</dcterms:created>
  <dc:creator>LingShu</dc:creator>
  <dc:description>Four-slide synthetic Project Aurora release-quality presentation generated and revised through LingShu.</dc:description>
  <dc:language>zh-CN</dc:language>
  <cp:lastModifiedBy>LingShu</cp:lastModifiedBy>
  <dcterms:modified xsi:type="dcterms:W3CDTF">2026-07-18T00:00:00Z</dcterms:modified>
  <cp:revision>1</cp:revision>
  <dc:subject>Privacy-safe public deliverable sample</dc:subject>
  <dc:title>Project Aurora Executive Brief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</Properties>
</file>